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694" r:id="rId2"/>
  </p:sldMasterIdLst>
  <p:notesMasterIdLst>
    <p:notesMasterId r:id="rId16"/>
  </p:notesMasterIdLst>
  <p:sldIdLst>
    <p:sldId id="256" r:id="rId3"/>
    <p:sldId id="268" r:id="rId4"/>
    <p:sldId id="269" r:id="rId5"/>
    <p:sldId id="262" r:id="rId6"/>
    <p:sldId id="257" r:id="rId7"/>
    <p:sldId id="260" r:id="rId8"/>
    <p:sldId id="261" r:id="rId9"/>
    <p:sldId id="263" r:id="rId10"/>
    <p:sldId id="264" r:id="rId11"/>
    <p:sldId id="265" r:id="rId12"/>
    <p:sldId id="266" r:id="rId13"/>
    <p:sldId id="258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44" d="100"/>
          <a:sy n="44" d="100"/>
        </p:scale>
        <p:origin x="-1248" y="-90"/>
      </p:cViewPr>
      <p:guideLst>
        <p:guide orient="horz" pos="823"/>
        <p:guide pos="5480"/>
        <p:guide pos="2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6D2AE1-96AE-44B8-8425-A1D59C6FA492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7C38E-C802-44BF-A003-C8E76E34A2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51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311867"/>
            <a:ext cx="8229600" cy="1241425"/>
          </a:xfrm>
        </p:spPr>
        <p:txBody>
          <a:bodyPr anchor="t" anchorCtr="0"/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867727"/>
            <a:ext cx="1534530" cy="594360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3256471"/>
            <a:ext cx="8229600" cy="533400"/>
          </a:xfrm>
        </p:spPr>
        <p:txBody>
          <a:bodyPr/>
          <a:lstStyle>
            <a:lvl1pPr marL="0" indent="0" algn="ctr">
              <a:buFontTx/>
              <a:buNone/>
              <a:defRPr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add presenter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4"/>
          </p:nvPr>
        </p:nvSpPr>
        <p:spPr>
          <a:xfrm>
            <a:off x="457200" y="4473080"/>
            <a:ext cx="8229600" cy="259360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algn="ctr"/>
            <a:r>
              <a:rPr lang="en-US" dirty="0" err="1" smtClean="0"/>
              <a:t>dd</a:t>
            </a:r>
            <a:r>
              <a:rPr lang="en-US" dirty="0" smtClean="0"/>
              <a:t> month </a:t>
            </a:r>
            <a:r>
              <a:rPr lang="en-US" dirty="0" err="1" smtClean="0"/>
              <a:t>yyyy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50" y="5926782"/>
            <a:ext cx="25717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71655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6350" cmpd="sng"/>
        </p:spPr>
        <p:txBody>
          <a:bodyPr/>
          <a:lstStyle>
            <a:lvl1pPr>
              <a:buClrTx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1006103402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17C041-BF2F-46E4-963F-C127BFB2A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0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1006103402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17C041-BF2F-46E4-963F-C127BFB2A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536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1006103402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17C041-BF2F-46E4-963F-C127BFB2A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297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311867"/>
            <a:ext cx="8229600" cy="1241425"/>
          </a:xfrm>
        </p:spPr>
        <p:txBody>
          <a:bodyPr anchor="t" anchorCtr="0"/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867727"/>
            <a:ext cx="1534530" cy="594360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3256471"/>
            <a:ext cx="8229600" cy="533400"/>
          </a:xfrm>
        </p:spPr>
        <p:txBody>
          <a:bodyPr/>
          <a:lstStyle>
            <a:lvl1pPr marL="0" indent="0" algn="ctr">
              <a:buFontTx/>
              <a:buNone/>
              <a:defRPr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dirty="0" smtClean="0"/>
              <a:t>Click to add presenter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4"/>
          </p:nvPr>
        </p:nvSpPr>
        <p:spPr>
          <a:xfrm>
            <a:off x="457200" y="4473080"/>
            <a:ext cx="8229600" cy="259360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 b="1">
                <a:solidFill>
                  <a:schemeClr val="tx1"/>
                </a:solidFill>
                <a:latin typeface="+mj-lt"/>
              </a:defRPr>
            </a:lvl1pPr>
          </a:lstStyle>
          <a:p>
            <a:pPr algn="ctr"/>
            <a:r>
              <a:rPr lang="en-US" smtClean="0"/>
              <a:t>dd month yyyy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50" y="5926782"/>
            <a:ext cx="2571750" cy="4762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867727"/>
            <a:ext cx="1534530" cy="5943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750" y="5926782"/>
            <a:ext cx="25717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71655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6350" cmpd="sng"/>
        </p:spPr>
        <p:txBody>
          <a:bodyPr/>
          <a:lstStyle>
            <a:lvl1pPr>
              <a:buClrTx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1006103402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17C041-BF2F-46E4-963F-C127BFB2A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01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1006103402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17C041-BF2F-46E4-963F-C127BFB2A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536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1006103402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17C041-BF2F-46E4-963F-C127BFB2A5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297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gi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gif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30188"/>
            <a:ext cx="8229600" cy="720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928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65240" y="6438895"/>
            <a:ext cx="1821560" cy="151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latin typeface="+mj-lt"/>
              </a:defRPr>
            </a:lvl1pPr>
          </a:lstStyle>
          <a:p>
            <a:r>
              <a:rPr lang="en-US" smtClean="0"/>
              <a:t>1006103402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5981696"/>
            <a:ext cx="182018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800" b="1">
                <a:latin typeface="+mj-lt"/>
              </a:defRPr>
            </a:lvl1pPr>
          </a:lstStyle>
          <a:p>
            <a:pPr algn="r"/>
            <a:fld id="{6517C041-BF2F-46E4-963F-C127BFB2A5C0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073136"/>
            <a:ext cx="953876" cy="365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24" y="6108696"/>
            <a:ext cx="1591056" cy="2946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91" r:id="rId3"/>
    <p:sldLayoutId id="2147483693" r:id="rId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233363" indent="-233363" algn="l" rtl="0" eaLnBrk="1" fontAlgn="base" hangingPunct="1">
        <a:spcBef>
          <a:spcPts val="1200"/>
        </a:spcBef>
        <a:spcAft>
          <a:spcPct val="0"/>
        </a:spcAft>
        <a:buClr>
          <a:schemeClr val="bg2"/>
        </a:buClr>
        <a:buSzPct val="120000"/>
        <a:buChar char="•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915988" indent="-28575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marL="1258888" indent="-231775" algn="l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marL="1658938" indent="-228600" algn="l" rtl="0" eaLnBrk="1" fontAlgn="base" hangingPunct="1">
        <a:spcBef>
          <a:spcPts val="600"/>
        </a:spcBef>
        <a:spcAft>
          <a:spcPct val="0"/>
        </a:spcAft>
        <a:buFont typeface="Wingdings" panose="05000000000000000000" pitchFamily="2" charset="2"/>
        <a:buChar char="§"/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marL="2065338" indent="-228600" algn="l" rtl="0" eaLnBrk="1" fontAlgn="base" hangingPunct="1">
        <a:spcBef>
          <a:spcPts val="600"/>
        </a:spcBef>
        <a:spcAft>
          <a:spcPct val="0"/>
        </a:spcAft>
        <a:buFont typeface="Georgia" panose="02040502050405020303" pitchFamily="18" charset="0"/>
        <a:buChar char="−"/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30188"/>
            <a:ext cx="8229600" cy="720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928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65240" y="6438895"/>
            <a:ext cx="1821560" cy="151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latin typeface="+mj-lt"/>
              </a:defRPr>
            </a:lvl1pPr>
          </a:lstStyle>
          <a:p>
            <a:r>
              <a:rPr lang="en-US" smtClean="0"/>
              <a:t>1006103402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5981696"/>
            <a:ext cx="182018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800" b="1">
                <a:latin typeface="+mj-lt"/>
              </a:defRPr>
            </a:lvl1pPr>
          </a:lstStyle>
          <a:p>
            <a:pPr algn="r"/>
            <a:fld id="{6517C041-BF2F-46E4-963F-C127BFB2A5C0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073136"/>
            <a:ext cx="953876" cy="365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24" y="6108696"/>
            <a:ext cx="1591056" cy="2946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24" y="6108696"/>
            <a:ext cx="1591056" cy="2946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233363" indent="-233363" algn="l" rtl="0" eaLnBrk="1" fontAlgn="base" hangingPunct="1">
        <a:spcBef>
          <a:spcPts val="1200"/>
        </a:spcBef>
        <a:spcAft>
          <a:spcPct val="0"/>
        </a:spcAft>
        <a:buClr>
          <a:schemeClr val="bg2"/>
        </a:buClr>
        <a:buSzPct val="120000"/>
        <a:buChar char="•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915988" indent="-28575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marL="1258888" indent="-231775" algn="l" rtl="0" eaLnBrk="1" fontAlgn="base" hangingPunct="1">
        <a:spcBef>
          <a:spcPts val="600"/>
        </a:spcBef>
        <a:spcAft>
          <a:spcPct val="0"/>
        </a:spcAft>
        <a:buFont typeface="Arial" panose="020B0604020202020204" pitchFamily="34" charset="0"/>
        <a:buChar char="»"/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marL="1658938" indent="-228600" algn="l" rtl="0" eaLnBrk="1" fontAlgn="base" hangingPunct="1">
        <a:spcBef>
          <a:spcPts val="600"/>
        </a:spcBef>
        <a:spcAft>
          <a:spcPct val="0"/>
        </a:spcAft>
        <a:buFont typeface="Wingdings" panose="05000000000000000000" pitchFamily="2" charset="2"/>
        <a:buChar char="§"/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marL="2065338" indent="-228600" algn="l" rtl="0" eaLnBrk="1" fontAlgn="base" hangingPunct="1">
        <a:spcBef>
          <a:spcPts val="600"/>
        </a:spcBef>
        <a:spcAft>
          <a:spcPct val="0"/>
        </a:spcAft>
        <a:buFont typeface="Georgia" panose="02040502050405020303" pitchFamily="18" charset="0"/>
        <a:buChar char="−"/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Trends in Fund Finance in light of COVID-19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07579" y="3256471"/>
            <a:ext cx="3886200" cy="705929"/>
          </a:xfrm>
        </p:spPr>
        <p:txBody>
          <a:bodyPr/>
          <a:lstStyle/>
          <a:p>
            <a:r>
              <a:rPr lang="en-US" dirty="0" smtClean="0"/>
              <a:t>Ramya Tiller</a:t>
            </a:r>
            <a:br>
              <a:rPr lang="en-US" dirty="0" smtClean="0"/>
            </a:br>
            <a:r>
              <a:rPr lang="en-US" dirty="0" smtClean="0"/>
              <a:t>Partner, Debevoise &amp; Plimpton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 smtClean="0"/>
              <a:t>July 14, 2020</a:t>
            </a:r>
            <a:endParaRPr lang="en-US" dirty="0"/>
          </a:p>
        </p:txBody>
      </p:sp>
      <p:sp>
        <p:nvSpPr>
          <p:cNvPr id="6" name="Text Placeholder 6"/>
          <p:cNvSpPr txBox="1">
            <a:spLocks/>
          </p:cNvSpPr>
          <p:nvPr/>
        </p:nvSpPr>
        <p:spPr bwMode="auto">
          <a:xfrm>
            <a:off x="4495792" y="3256471"/>
            <a:ext cx="3886200" cy="70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ctr" rtl="0" eaLnBrk="1" fontAlgn="base" hangingPunct="1">
              <a:spcBef>
                <a:spcPts val="1200"/>
              </a:spcBef>
              <a:spcAft>
                <a:spcPct val="0"/>
              </a:spcAft>
              <a:buClr>
                <a:schemeClr val="bg2"/>
              </a:buClr>
              <a:buSzPct val="120000"/>
              <a:buFontTx/>
              <a:buNone/>
              <a:defRPr sz="2000" b="1">
                <a:solidFill>
                  <a:schemeClr val="accent3"/>
                </a:solidFill>
                <a:latin typeface="+mj-lt"/>
                <a:ea typeface="+mn-ea"/>
                <a:cs typeface="Times New Roman" panose="02020603050405020304" pitchFamily="18" charset="0"/>
              </a:defRPr>
            </a:lvl1pPr>
            <a:lvl2pPr marL="915988" indent="-285750" algn="l" rtl="0" eaLnBrk="1" fontAlgn="base" hangingPunct="1">
              <a:spcBef>
                <a:spcPts val="6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58888" indent="-231775" algn="l" rtl="0" eaLnBrk="1" fontAlgn="base" hangingPunct="1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58938" indent="-228600" algn="l" rtl="0" eaLnBrk="1" fontAlgn="base" hangingPunct="1">
              <a:spcBef>
                <a:spcPts val="6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65338" indent="-228600" algn="l" rtl="0" eaLnBrk="1" fontAlgn="base" hangingPunct="1">
              <a:spcBef>
                <a:spcPts val="600"/>
              </a:spcBef>
              <a:spcAft>
                <a:spcPct val="0"/>
              </a:spcAft>
              <a:buFont typeface="Georgia" panose="02040502050405020303" pitchFamily="18" charset="0"/>
              <a:buChar char="−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/>
              <a:t>Wes </a:t>
            </a:r>
            <a:r>
              <a:rPr lang="en-US" kern="0" dirty="0" err="1" smtClean="0"/>
              <a:t>Misson</a:t>
            </a:r>
            <a:r>
              <a:rPr lang="en-US" kern="0" dirty="0" smtClean="0"/>
              <a:t> </a:t>
            </a:r>
            <a:br>
              <a:rPr lang="en-US" kern="0" dirty="0" smtClean="0"/>
            </a:br>
            <a:r>
              <a:rPr lang="en-US" kern="0" dirty="0" smtClean="0"/>
              <a:t>Partner, </a:t>
            </a:r>
            <a:r>
              <a:rPr lang="en-US" kern="0" dirty="0" err="1" smtClean="0"/>
              <a:t>Cadwalader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58983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FF0000"/>
                </a:solidFill>
              </a:rPr>
              <a:t>A Simple Fund Structure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spcBef>
                <a:spcPts val="1200"/>
              </a:spcBef>
              <a:buClr>
                <a:schemeClr val="bg2"/>
              </a:buClr>
              <a:buSzPct val="12000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algn="l" eaLnBrk="0" hangingPunct="0">
              <a:spcBef>
                <a:spcPts val="600"/>
              </a:spcBef>
              <a:buChar char="–"/>
              <a:defRPr sz="20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algn="l" eaLnBrk="0" hangingPunct="0">
              <a:spcBef>
                <a:spcPts val="6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algn="l" eaLnBrk="0" hangingPunct="0">
              <a:spcBef>
                <a:spcPts val="6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algn="l" eaLnBrk="0" hangingPunct="0">
              <a:spcBef>
                <a:spcPts val="600"/>
              </a:spcBef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chemeClr val="tx2"/>
              </a:buClr>
              <a:buSzPct val="125000"/>
              <a:buFontTx/>
              <a:buNone/>
            </a:pPr>
            <a:fld id="{5687347D-F50B-475C-878E-996F1103C363}" type="slidenum">
              <a:rPr lang="en-US" altLang="en-US" sz="1800" smtClean="0">
                <a:latin typeface="Arial" charset="0"/>
                <a:cs typeface="Arial" charset="0"/>
              </a:rPr>
              <a:pPr algn="r" eaLnBrk="1" hangingPunct="1">
                <a:spcBef>
                  <a:spcPct val="20000"/>
                </a:spcBef>
                <a:buClr>
                  <a:schemeClr val="tx2"/>
                </a:buClr>
                <a:buSzPct val="125000"/>
                <a:buFontTx/>
                <a:buNone/>
              </a:pPr>
              <a:t>2</a:t>
            </a:fld>
            <a:endParaRPr lang="en-US" altLang="en-US" sz="1800" smtClean="0">
              <a:latin typeface="Arial" charset="0"/>
              <a:cs typeface="Arial" charset="0"/>
            </a:endParaRPr>
          </a:p>
        </p:txBody>
      </p:sp>
      <p:sp>
        <p:nvSpPr>
          <p:cNvPr id="33796" name="Line 41"/>
          <p:cNvSpPr>
            <a:spLocks noChangeShapeType="1"/>
          </p:cNvSpPr>
          <p:nvPr/>
        </p:nvSpPr>
        <p:spPr bwMode="auto">
          <a:xfrm flipV="1">
            <a:off x="1506538" y="3429000"/>
            <a:ext cx="0" cy="571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797" name="Line 40"/>
          <p:cNvSpPr>
            <a:spLocks noChangeShapeType="1"/>
          </p:cNvSpPr>
          <p:nvPr/>
        </p:nvSpPr>
        <p:spPr bwMode="auto">
          <a:xfrm>
            <a:off x="2190750" y="4295775"/>
            <a:ext cx="18288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798" name="Rectangle 3"/>
          <p:cNvSpPr>
            <a:spLocks noChangeArrowheads="1"/>
          </p:cNvSpPr>
          <p:nvPr/>
        </p:nvSpPr>
        <p:spPr bwMode="auto">
          <a:xfrm>
            <a:off x="3362325" y="1379538"/>
            <a:ext cx="28384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A567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ts val="1200"/>
              </a:spcBef>
              <a:buClr>
                <a:schemeClr val="bg2"/>
              </a:buClr>
              <a:buSzPct val="12000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algn="l" eaLnBrk="0" hangingPunct="0">
              <a:spcBef>
                <a:spcPts val="600"/>
              </a:spcBef>
              <a:buChar char="–"/>
              <a:defRPr sz="20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algn="l" eaLnBrk="0" hangingPunct="0">
              <a:spcBef>
                <a:spcPts val="6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algn="l" eaLnBrk="0" hangingPunct="0">
              <a:spcBef>
                <a:spcPts val="6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algn="l" eaLnBrk="0" hangingPunct="0">
              <a:spcBef>
                <a:spcPts val="600"/>
              </a:spcBef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  <a:buSzPct val="125000"/>
              <a:buFontTx/>
              <a:buNone/>
            </a:pPr>
            <a:r>
              <a:rPr lang="en-US" altLang="en-US" sz="1400" b="1">
                <a:latin typeface="Arial" charset="0"/>
              </a:rPr>
              <a:t>Institution or Individual Principals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673100" y="3919538"/>
            <a:ext cx="1666875" cy="68580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>
              <a:buFontTx/>
              <a:buNone/>
              <a:defRPr/>
            </a:pPr>
            <a:r>
              <a:rPr lang="en-US" altLang="en-US" sz="1400" b="1" dirty="0">
                <a:cs typeface="+mn-cs"/>
              </a:rPr>
              <a:t>Manager</a:t>
            </a:r>
            <a:br>
              <a:rPr lang="en-US" altLang="en-US" sz="1400" b="1" dirty="0">
                <a:cs typeface="+mn-cs"/>
              </a:rPr>
            </a:br>
            <a:r>
              <a:rPr lang="en-US" altLang="en-US" sz="1400" b="1" dirty="0">
                <a:cs typeface="+mn-cs"/>
              </a:rPr>
              <a:t>(LP or LLC)</a:t>
            </a:r>
          </a:p>
        </p:txBody>
      </p:sp>
      <p:cxnSp>
        <p:nvCxnSpPr>
          <p:cNvPr id="33800" name="AutoShape 10"/>
          <p:cNvCxnSpPr>
            <a:cxnSpLocks noChangeShapeType="1"/>
          </p:cNvCxnSpPr>
          <p:nvPr/>
        </p:nvCxnSpPr>
        <p:spPr bwMode="auto">
          <a:xfrm>
            <a:off x="4781550" y="1862138"/>
            <a:ext cx="0" cy="3016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01" name="AutoShape 11"/>
          <p:cNvCxnSpPr>
            <a:cxnSpLocks noChangeShapeType="1"/>
          </p:cNvCxnSpPr>
          <p:nvPr/>
        </p:nvCxnSpPr>
        <p:spPr bwMode="auto">
          <a:xfrm>
            <a:off x="4775200" y="2862263"/>
            <a:ext cx="12700" cy="105092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02" name="AutoShape 12"/>
          <p:cNvCxnSpPr>
            <a:cxnSpLocks noChangeShapeType="1"/>
            <a:stCxn id="21" idx="4"/>
            <a:endCxn id="18" idx="0"/>
          </p:cNvCxnSpPr>
          <p:nvPr/>
        </p:nvCxnSpPr>
        <p:spPr bwMode="auto">
          <a:xfrm>
            <a:off x="4781550" y="4784725"/>
            <a:ext cx="0" cy="3698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803" name="AutoShape 16"/>
          <p:cNvCxnSpPr>
            <a:cxnSpLocks noChangeShapeType="1"/>
            <a:stCxn id="21" idx="0"/>
            <a:endCxn id="26" idx="2"/>
          </p:cNvCxnSpPr>
          <p:nvPr/>
        </p:nvCxnSpPr>
        <p:spPr bwMode="auto">
          <a:xfrm flipV="1">
            <a:off x="4781550" y="2649538"/>
            <a:ext cx="2189163" cy="119538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804" name="Text Box 18"/>
          <p:cNvSpPr txBox="1">
            <a:spLocks noChangeArrowheads="1"/>
          </p:cNvSpPr>
          <p:nvPr/>
        </p:nvSpPr>
        <p:spPr bwMode="auto">
          <a:xfrm>
            <a:off x="2535238" y="3689350"/>
            <a:ext cx="112236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eaLnBrk="0" hangingPunct="0">
              <a:spcBef>
                <a:spcPts val="1200"/>
              </a:spcBef>
              <a:buClr>
                <a:schemeClr val="bg2"/>
              </a:buClr>
              <a:buSzPct val="12000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algn="l" eaLnBrk="0" hangingPunct="0">
              <a:spcBef>
                <a:spcPts val="600"/>
              </a:spcBef>
              <a:buChar char="–"/>
              <a:defRPr sz="20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algn="l" eaLnBrk="0" hangingPunct="0">
              <a:spcBef>
                <a:spcPts val="6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algn="l" eaLnBrk="0" hangingPunct="0">
              <a:spcBef>
                <a:spcPts val="6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algn="l" eaLnBrk="0" hangingPunct="0">
              <a:spcBef>
                <a:spcPts val="600"/>
              </a:spcBef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tx2"/>
              </a:buClr>
              <a:buSzPct val="125000"/>
              <a:buFontTx/>
              <a:buNone/>
            </a:pPr>
            <a:r>
              <a:rPr lang="en-US" altLang="en-US" sz="1300" b="1">
                <a:latin typeface="Arial" charset="0"/>
              </a:rPr>
              <a:t>Management fees</a:t>
            </a:r>
          </a:p>
        </p:txBody>
      </p:sp>
      <p:sp>
        <p:nvSpPr>
          <p:cNvPr id="33805" name="Text Box 19"/>
          <p:cNvSpPr txBox="1">
            <a:spLocks noChangeArrowheads="1"/>
          </p:cNvSpPr>
          <p:nvPr/>
        </p:nvSpPr>
        <p:spPr bwMode="auto">
          <a:xfrm>
            <a:off x="3806825" y="3232150"/>
            <a:ext cx="7493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eaLnBrk="0" hangingPunct="0">
              <a:spcBef>
                <a:spcPts val="1200"/>
              </a:spcBef>
              <a:buClr>
                <a:schemeClr val="bg2"/>
              </a:buClr>
              <a:buSzPct val="12000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algn="l" eaLnBrk="0" hangingPunct="0">
              <a:spcBef>
                <a:spcPts val="600"/>
              </a:spcBef>
              <a:buChar char="–"/>
              <a:defRPr sz="20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algn="l" eaLnBrk="0" hangingPunct="0">
              <a:spcBef>
                <a:spcPts val="6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algn="l" eaLnBrk="0" hangingPunct="0">
              <a:spcBef>
                <a:spcPts val="6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algn="l" eaLnBrk="0" hangingPunct="0">
              <a:spcBef>
                <a:spcPts val="600"/>
              </a:spcBef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tx2"/>
              </a:buClr>
              <a:buSzPct val="125000"/>
              <a:buFontTx/>
              <a:buNone/>
            </a:pPr>
            <a:r>
              <a:rPr lang="en-US" altLang="en-US" sz="1300" b="1">
                <a:latin typeface="Arial" charset="0"/>
              </a:rPr>
              <a:t>Carried interest</a:t>
            </a:r>
          </a:p>
        </p:txBody>
      </p:sp>
      <p:sp>
        <p:nvSpPr>
          <p:cNvPr id="33806" name="Text Box 20"/>
          <p:cNvSpPr txBox="1">
            <a:spLocks noChangeArrowheads="1"/>
          </p:cNvSpPr>
          <p:nvPr/>
        </p:nvSpPr>
        <p:spPr bwMode="auto">
          <a:xfrm>
            <a:off x="2576513" y="4340225"/>
            <a:ext cx="11525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 algn="l" eaLnBrk="0" hangingPunct="0">
              <a:spcBef>
                <a:spcPts val="1200"/>
              </a:spcBef>
              <a:buClr>
                <a:schemeClr val="bg2"/>
              </a:buClr>
              <a:buSzPct val="12000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algn="l" eaLnBrk="0" hangingPunct="0">
              <a:spcBef>
                <a:spcPts val="600"/>
              </a:spcBef>
              <a:buChar char="–"/>
              <a:defRPr sz="20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algn="l" eaLnBrk="0" hangingPunct="0">
              <a:spcBef>
                <a:spcPts val="6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algn="l" eaLnBrk="0" hangingPunct="0">
              <a:spcBef>
                <a:spcPts val="6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algn="l" eaLnBrk="0" hangingPunct="0">
              <a:spcBef>
                <a:spcPts val="600"/>
              </a:spcBef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chemeClr val="tx2"/>
              </a:buClr>
              <a:buSzPct val="125000"/>
              <a:buFontTx/>
              <a:buNone/>
            </a:pPr>
            <a:r>
              <a:rPr lang="en-US" altLang="en-US" sz="1300" b="1">
                <a:latin typeface="Arial" charset="0"/>
              </a:rPr>
              <a:t>Management agreement</a:t>
            </a:r>
          </a:p>
        </p:txBody>
      </p:sp>
      <p:sp>
        <p:nvSpPr>
          <p:cNvPr id="33807" name="Line 23"/>
          <p:cNvSpPr>
            <a:spLocks noChangeShapeType="1"/>
          </p:cNvSpPr>
          <p:nvPr/>
        </p:nvSpPr>
        <p:spPr bwMode="auto">
          <a:xfrm flipV="1">
            <a:off x="4629150" y="323215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3808" name="Line 24"/>
          <p:cNvSpPr>
            <a:spLocks noChangeShapeType="1"/>
          </p:cNvSpPr>
          <p:nvPr/>
        </p:nvSpPr>
        <p:spPr bwMode="auto">
          <a:xfrm rot="16200000" flipV="1">
            <a:off x="3124201" y="3560762"/>
            <a:ext cx="0" cy="10953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8" name="Rectangle 25"/>
          <p:cNvSpPr>
            <a:spLocks noChangeArrowheads="1"/>
          </p:cNvSpPr>
          <p:nvPr/>
        </p:nvSpPr>
        <p:spPr bwMode="auto">
          <a:xfrm>
            <a:off x="3752850" y="5154613"/>
            <a:ext cx="2057400" cy="70008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>
              <a:buFontTx/>
              <a:buNone/>
              <a:defRPr/>
            </a:pPr>
            <a:r>
              <a:rPr lang="en-US" altLang="en-US" sz="1400" b="1" dirty="0">
                <a:cs typeface="+mn-cs"/>
              </a:rPr>
              <a:t>Portfolio Investment</a:t>
            </a:r>
          </a:p>
        </p:txBody>
      </p:sp>
      <p:sp>
        <p:nvSpPr>
          <p:cNvPr id="33810" name="Rectangle 26"/>
          <p:cNvSpPr>
            <a:spLocks noChangeArrowheads="1"/>
          </p:cNvSpPr>
          <p:nvPr/>
        </p:nvSpPr>
        <p:spPr bwMode="auto">
          <a:xfrm>
            <a:off x="477838" y="2857500"/>
            <a:ext cx="2057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A567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ts val="1200"/>
              </a:spcBef>
              <a:buClr>
                <a:schemeClr val="bg2"/>
              </a:buClr>
              <a:buSzPct val="12000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algn="l" eaLnBrk="0" hangingPunct="0">
              <a:spcBef>
                <a:spcPts val="600"/>
              </a:spcBef>
              <a:buChar char="–"/>
              <a:defRPr sz="20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algn="l" eaLnBrk="0" hangingPunct="0">
              <a:spcBef>
                <a:spcPts val="6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algn="l" eaLnBrk="0" hangingPunct="0">
              <a:spcBef>
                <a:spcPts val="6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algn="l" eaLnBrk="0" hangingPunct="0">
              <a:spcBef>
                <a:spcPts val="600"/>
              </a:spcBef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tx2"/>
              </a:buClr>
              <a:buSzPct val="125000"/>
              <a:buFontTx/>
              <a:buNone/>
            </a:pPr>
            <a:r>
              <a:rPr lang="en-US" altLang="en-US" sz="1400" b="1">
                <a:latin typeface="Arial" charset="0"/>
              </a:rPr>
              <a:t>Institution or Individual Principals</a:t>
            </a:r>
          </a:p>
        </p:txBody>
      </p:sp>
      <p:sp>
        <p:nvSpPr>
          <p:cNvPr id="20" name="Oval 29"/>
          <p:cNvSpPr>
            <a:spLocks noChangeArrowheads="1"/>
          </p:cNvSpPr>
          <p:nvPr/>
        </p:nvSpPr>
        <p:spPr bwMode="auto">
          <a:xfrm>
            <a:off x="4032250" y="2133600"/>
            <a:ext cx="1485900" cy="9906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/>
        </p:spPr>
        <p:txBody>
          <a:bodyPr wrap="none" anchor="ctr"/>
          <a:lstStyle>
            <a:lvl1pPr eaLnBrk="0" hangingPunct="0">
              <a:defRPr sz="9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9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9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9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9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en-US" sz="1400" dirty="0">
                <a:cs typeface="+mn-cs"/>
              </a:rPr>
              <a:t>General Partner</a:t>
            </a:r>
            <a:br>
              <a:rPr lang="en-US" altLang="en-US" sz="1400" dirty="0">
                <a:cs typeface="+mn-cs"/>
              </a:rPr>
            </a:br>
            <a:r>
              <a:rPr lang="en-US" altLang="en-US" sz="1400" dirty="0">
                <a:cs typeface="+mn-cs"/>
              </a:rPr>
              <a:t>(LP or LLC)</a:t>
            </a:r>
          </a:p>
        </p:txBody>
      </p:sp>
      <p:sp>
        <p:nvSpPr>
          <p:cNvPr id="21" name="Oval 30"/>
          <p:cNvSpPr>
            <a:spLocks noChangeArrowheads="1"/>
          </p:cNvSpPr>
          <p:nvPr/>
        </p:nvSpPr>
        <p:spPr bwMode="auto">
          <a:xfrm>
            <a:off x="3806825" y="3844925"/>
            <a:ext cx="1949450" cy="9398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/>
        </p:spPr>
        <p:txBody>
          <a:bodyPr wrap="none" anchor="ctr"/>
          <a:lstStyle>
            <a:lvl1pPr eaLnBrk="0" hangingPunct="0">
              <a:defRPr sz="9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9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9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9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9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en-US" sz="1400" dirty="0">
                <a:cs typeface="+mn-cs"/>
              </a:rPr>
              <a:t>Fund</a:t>
            </a:r>
            <a:br>
              <a:rPr lang="en-US" altLang="en-US" sz="1400" dirty="0">
                <a:cs typeface="+mn-cs"/>
              </a:rPr>
            </a:br>
            <a:r>
              <a:rPr lang="en-US" altLang="en-US" sz="1400" dirty="0">
                <a:cs typeface="+mn-cs"/>
              </a:rPr>
              <a:t>(LP)</a:t>
            </a:r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6200775" y="2060575"/>
            <a:ext cx="1539875" cy="588963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>
              <a:buFontTx/>
              <a:buNone/>
              <a:defRPr/>
            </a:pPr>
            <a:r>
              <a:rPr lang="en-US" altLang="en-US" sz="1400" b="1" dirty="0">
                <a:cs typeface="+mn-cs"/>
              </a:rPr>
              <a:t>Limited Partners</a:t>
            </a:r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024563" y="3351213"/>
            <a:ext cx="1404937" cy="639762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/>
        </p:spPr>
        <p:txBody>
          <a:bodyPr wrap="none" anchor="ctr"/>
          <a:lstStyle>
            <a:lvl1pPr eaLnBrk="0" hangingPunct="0">
              <a:defRPr sz="9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9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9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9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9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en-US" sz="1400" dirty="0" smtClean="0">
                <a:cs typeface="+mn-cs"/>
              </a:rPr>
              <a:t>Feeder Fund</a:t>
            </a:r>
            <a:endParaRPr lang="en-US" altLang="en-US" sz="1400" dirty="0">
              <a:cs typeface="+mn-cs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7740650" y="2843213"/>
            <a:ext cx="1239838" cy="54927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>
              <a:buFontTx/>
              <a:buNone/>
              <a:defRPr/>
            </a:pPr>
            <a:r>
              <a:rPr lang="en-US" altLang="en-US" sz="1400" b="1" dirty="0">
                <a:cs typeface="+mn-cs"/>
              </a:rPr>
              <a:t>Limited</a:t>
            </a:r>
            <a:br>
              <a:rPr lang="en-US" altLang="en-US" sz="1400" b="1" dirty="0">
                <a:cs typeface="+mn-cs"/>
              </a:rPr>
            </a:br>
            <a:r>
              <a:rPr lang="en-US" altLang="en-US" sz="1400" b="1" dirty="0">
                <a:cs typeface="+mn-cs"/>
              </a:rPr>
              <a:t>Partners</a:t>
            </a:r>
          </a:p>
        </p:txBody>
      </p:sp>
      <p:cxnSp>
        <p:nvCxnSpPr>
          <p:cNvPr id="11" name="Straight Connector 10"/>
          <p:cNvCxnSpPr>
            <a:stCxn id="30" idx="2"/>
            <a:endCxn id="21" idx="0"/>
          </p:cNvCxnSpPr>
          <p:nvPr/>
        </p:nvCxnSpPr>
        <p:spPr>
          <a:xfrm flipH="1">
            <a:off x="4781550" y="3671888"/>
            <a:ext cx="1243013" cy="173037"/>
          </a:xfrm>
          <a:prstGeom prst="lin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32" idx="1"/>
            <a:endCxn id="30" idx="7"/>
          </p:cNvCxnSpPr>
          <p:nvPr/>
        </p:nvCxnSpPr>
        <p:spPr>
          <a:xfrm flipH="1">
            <a:off x="7223125" y="3117850"/>
            <a:ext cx="517525" cy="327025"/>
          </a:xfrm>
          <a:prstGeom prst="line">
            <a:avLst/>
          </a:prstGeom>
          <a:ln w="1587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2725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FF0000"/>
                </a:solidFill>
              </a:rPr>
              <a:t>Common Fund Financing Structures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ln w="9525"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Subscription Credit Facilities</a:t>
            </a:r>
          </a:p>
          <a:p>
            <a:r>
              <a:rPr lang="en-US" altLang="en-US" smtClean="0"/>
              <a:t>NAV Facilities</a:t>
            </a:r>
          </a:p>
          <a:p>
            <a:r>
              <a:rPr lang="en-US" altLang="en-US" smtClean="0"/>
              <a:t>GP-Sponsored Solutions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500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500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500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2500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F64E93F-32C0-492C-A29B-16371655D6C9}" type="slidenum">
              <a:rPr lang="en-US" altLang="en-US" sz="1800" smtClean="0"/>
              <a:pPr eaLnBrk="1" hangingPunct="1"/>
              <a:t>3</a:t>
            </a:fld>
            <a:endParaRPr lang="en-US" altLang="en-US" sz="1800" smtClean="0"/>
          </a:p>
        </p:txBody>
      </p:sp>
    </p:spTree>
    <p:extLst>
      <p:ext uri="{BB962C8B-B14F-4D97-AF65-F5344CB8AC3E}">
        <p14:creationId xmlns:p14="http://schemas.microsoft.com/office/powerpoint/2010/main" val="2114530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FF0000"/>
                </a:solidFill>
              </a:rPr>
              <a:t>Subscription Credit Facilities - Overview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ln w="9525"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1900" smtClean="0"/>
              <a:t>Typically senior secured revolving facilities secured by the unfunded capital commitments of fund investors </a:t>
            </a:r>
            <a:r>
              <a:rPr lang="en-US" altLang="en-US" sz="1900" smtClean="0">
                <a:solidFill>
                  <a:srgbClr val="000000"/>
                </a:solidFill>
              </a:rPr>
              <a:t>(i.e., the Fund and GP’s right to call capital, receive contributions and enforce commitments) </a:t>
            </a:r>
            <a:r>
              <a:rPr lang="en-US" altLang="en-US" sz="1900" smtClean="0"/>
              <a:t>and accounts designated to receive capital contributions.</a:t>
            </a:r>
          </a:p>
          <a:p>
            <a:pPr eaLnBrk="1" hangingPunct="1"/>
            <a:r>
              <a:rPr lang="en-US" altLang="en-US" sz="1900" smtClean="0"/>
              <a:t>The purpose is generally to provide financing for bridging of capital calls, on either a short-term or longer-term basis.</a:t>
            </a:r>
          </a:p>
          <a:p>
            <a:pPr eaLnBrk="1" hangingPunct="1"/>
            <a:r>
              <a:rPr lang="en-US" altLang="en-US" sz="1900" smtClean="0"/>
              <a:t>Features</a:t>
            </a:r>
          </a:p>
          <a:p>
            <a:pPr lvl="1" eaLnBrk="1" hangingPunct="1"/>
            <a:r>
              <a:rPr lang="en-US" altLang="en-US" sz="1900" smtClean="0"/>
              <a:t>Typically committed, but not always; may be payable on demand</a:t>
            </a:r>
          </a:p>
          <a:p>
            <a:pPr lvl="1" eaLnBrk="1" hangingPunct="1"/>
            <a:r>
              <a:rPr lang="en-US" altLang="en-US" sz="1900" smtClean="0"/>
              <a:t>Typical maturity is 1-4 years</a:t>
            </a:r>
          </a:p>
          <a:p>
            <a:pPr lvl="1" eaLnBrk="1" hangingPunct="1"/>
            <a:r>
              <a:rPr lang="en-US" altLang="en-US" sz="1900" smtClean="0"/>
              <a:t>May include various features available in the wider revolving credit facility market (multicurrency, letters of credit, swingline, hedging)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spcBef>
                <a:spcPts val="1200"/>
              </a:spcBef>
              <a:buClr>
                <a:schemeClr val="bg2"/>
              </a:buClr>
              <a:buSzPct val="12000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algn="l" eaLnBrk="0" hangingPunct="0">
              <a:spcBef>
                <a:spcPts val="600"/>
              </a:spcBef>
              <a:buChar char="–"/>
              <a:defRPr sz="20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algn="l" eaLnBrk="0" hangingPunct="0">
              <a:spcBef>
                <a:spcPts val="6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algn="l" eaLnBrk="0" hangingPunct="0">
              <a:spcBef>
                <a:spcPts val="6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algn="l" eaLnBrk="0" hangingPunct="0">
              <a:spcBef>
                <a:spcPts val="600"/>
              </a:spcBef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chemeClr val="tx2"/>
              </a:buClr>
              <a:buSzPct val="125000"/>
              <a:buFontTx/>
              <a:buNone/>
            </a:pPr>
            <a:fld id="{8DB75588-1C6E-4773-9AF2-605BB1ECF398}" type="slidenum">
              <a:rPr lang="en-US" altLang="en-US" sz="1800" smtClean="0">
                <a:latin typeface="Arial" charset="0"/>
                <a:cs typeface="Arial" charset="0"/>
              </a:rPr>
              <a:pPr algn="r" eaLnBrk="1" hangingPunct="1">
                <a:spcBef>
                  <a:spcPct val="20000"/>
                </a:spcBef>
                <a:buClr>
                  <a:schemeClr val="tx2"/>
                </a:buClr>
                <a:buSzPct val="125000"/>
                <a:buFontTx/>
                <a:buNone/>
              </a:pPr>
              <a:t>4</a:t>
            </a:fld>
            <a:endParaRPr lang="en-US" altLang="en-US" sz="180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89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Trends in Subscription Facilities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Shift in market players: </a:t>
            </a:r>
          </a:p>
          <a:p>
            <a:pPr lvl="1"/>
            <a:r>
              <a:rPr lang="en-US" smtClean="0"/>
              <a:t>some institutions have taken a pause on new originations or decided to service only existing clients or their portfolio</a:t>
            </a:r>
          </a:p>
          <a:p>
            <a:pPr lvl="1"/>
            <a:r>
              <a:rPr lang="en-US" smtClean="0"/>
              <a:t>others have opportunistically stepped forward.</a:t>
            </a:r>
          </a:p>
          <a:p>
            <a:r>
              <a:rPr lang="en-US" smtClean="0"/>
              <a:t>Faster paced transactions in light of uncertainty.</a:t>
            </a:r>
          </a:p>
          <a:p>
            <a:r>
              <a:rPr lang="en-US" smtClean="0"/>
              <a:t>Higher pricing, including LIBOR floors materially above zero.</a:t>
            </a:r>
          </a:p>
          <a:p>
            <a:r>
              <a:rPr lang="en-US" smtClean="0"/>
              <a:t>Tightening of credit standards:</a:t>
            </a:r>
          </a:p>
          <a:p>
            <a:pPr lvl="1"/>
            <a:r>
              <a:rPr lang="en-US" smtClean="0"/>
              <a:t>more lender friendly terms and less negotiation on risk elements.</a:t>
            </a:r>
          </a:p>
          <a:p>
            <a:pPr lvl="1"/>
            <a:r>
              <a:rPr lang="en-US" smtClean="0"/>
              <a:t>more focus on the assets and investor pool.</a:t>
            </a:r>
          </a:p>
          <a:p>
            <a:pPr lvl="1"/>
            <a:r>
              <a:rPr lang="en-US" smtClean="0"/>
              <a:t>more frequent reporting – i.e, borrowing bases monthly instead of quarterly, ability to confirm LP commitments, etc. </a:t>
            </a:r>
          </a:p>
          <a:p>
            <a:pPr lvl="1"/>
            <a:r>
              <a:rPr lang="en-US" smtClean="0"/>
              <a:t>slight comeback of investor letters.</a:t>
            </a:r>
            <a:endParaRPr lang="en-US" dirty="0" smtClean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1006103402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7C041-BF2F-46E4-963F-C127BFB2A5C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8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62950"/>
            <a:ext cx="8229600" cy="655231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Trends in Subscription Facilities (cont’d)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700" dirty="0" smtClean="0"/>
              <a:t>Credit performance remains relatively pristine: </a:t>
            </a:r>
          </a:p>
          <a:p>
            <a:pPr lvl="1"/>
            <a:r>
              <a:rPr lang="en-US" sz="1700" dirty="0" smtClean="0"/>
              <a:t>only one known institutional investor default and related to a highly affected industry</a:t>
            </a:r>
          </a:p>
          <a:p>
            <a:pPr lvl="1"/>
            <a:r>
              <a:rPr lang="en-US" sz="1700" dirty="0" smtClean="0"/>
              <a:t>very few late investor </a:t>
            </a:r>
            <a:r>
              <a:rPr lang="en-US" sz="1700" dirty="0" err="1" smtClean="0"/>
              <a:t>fundings</a:t>
            </a:r>
            <a:r>
              <a:rPr lang="en-US" sz="1700" dirty="0" smtClean="0"/>
              <a:t> – mostly HNW investors and family offices due to COVID-19 related impact</a:t>
            </a:r>
          </a:p>
          <a:p>
            <a:pPr lvl="1"/>
            <a:r>
              <a:rPr lang="en-US" sz="1700" dirty="0" smtClean="0"/>
              <a:t>breaches of financial covenants have been rare – seen only in certain energy funds given disruption in the oil market.</a:t>
            </a:r>
          </a:p>
          <a:p>
            <a:r>
              <a:rPr lang="en-US" sz="1700" dirty="0"/>
              <a:t>Massive uptick in portfolio and facility maintenance: </a:t>
            </a:r>
          </a:p>
          <a:p>
            <a:pPr lvl="1"/>
            <a:r>
              <a:rPr lang="en-US" sz="1700" dirty="0"/>
              <a:t>facility increases on both permanent and temporary basis</a:t>
            </a:r>
          </a:p>
          <a:p>
            <a:pPr lvl="1"/>
            <a:r>
              <a:rPr lang="en-US" sz="1700" dirty="0"/>
              <a:t>maturity extensions (including many coming early, with some lenders reducing their commitment of refusing to extend)</a:t>
            </a:r>
          </a:p>
          <a:p>
            <a:pPr lvl="1"/>
            <a:r>
              <a:rPr lang="en-US" sz="1700" dirty="0"/>
              <a:t>qualified borrower and AIV joinders: QB joinders now </a:t>
            </a:r>
            <a:r>
              <a:rPr lang="en-US" sz="1700" dirty="0" err="1"/>
              <a:t>en</a:t>
            </a:r>
            <a:r>
              <a:rPr lang="en-US" sz="1700" dirty="0"/>
              <a:t> vogue as a new found source of liquidity for liquidity starved portfolio companies</a:t>
            </a:r>
          </a:p>
          <a:p>
            <a:pPr lvl="1"/>
            <a:r>
              <a:rPr lang="en-US" sz="1700" dirty="0"/>
              <a:t>flip from uncommitted to committed lines.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7C041-BF2F-46E4-963F-C127BFB2A5C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7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Trends in Subscription Facilities (cont’d)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ESG Mechanics incorporated into </a:t>
            </a:r>
            <a:r>
              <a:rPr lang="en-US" smtClean="0"/>
              <a:t>Subscription Facilities</a:t>
            </a:r>
          </a:p>
          <a:p>
            <a:r>
              <a:rPr lang="en-US" dirty="0" smtClean="0"/>
              <a:t>LPA amendments aplenty re:</a:t>
            </a:r>
          </a:p>
          <a:p>
            <a:pPr lvl="1"/>
            <a:r>
              <a:rPr lang="en-US" dirty="0" smtClean="0"/>
              <a:t>a shift in investment focus (</a:t>
            </a:r>
            <a:r>
              <a:rPr lang="en-US" dirty="0" err="1" smtClean="0"/>
              <a:t>i.e</a:t>
            </a:r>
            <a:r>
              <a:rPr lang="en-US" dirty="0" smtClean="0"/>
              <a:t>, increased concentration limits for certain asset classes)</a:t>
            </a:r>
          </a:p>
          <a:p>
            <a:pPr lvl="1"/>
            <a:r>
              <a:rPr lang="en-US" dirty="0" smtClean="0"/>
              <a:t>commitment reductions and/or reallocations to better positioned strategies</a:t>
            </a:r>
          </a:p>
          <a:p>
            <a:pPr lvl="1"/>
            <a:r>
              <a:rPr lang="en-US" dirty="0" smtClean="0"/>
              <a:t>increased usage and availability of distributions as recyclable capital</a:t>
            </a:r>
          </a:p>
          <a:p>
            <a:pPr lvl="1"/>
            <a:r>
              <a:rPr lang="en-US" dirty="0" smtClean="0"/>
              <a:t>overcall limitations including carve-outs for facility repayment.</a:t>
            </a:r>
          </a:p>
          <a:p>
            <a:r>
              <a:rPr lang="en-US" dirty="0" smtClean="0"/>
              <a:t>The rise of E-signatures.</a:t>
            </a:r>
          </a:p>
          <a:p>
            <a:r>
              <a:rPr lang="en-US" dirty="0" smtClean="0"/>
              <a:t>State filing office, DACA and KYC hiccups.</a:t>
            </a:r>
          </a:p>
          <a:p>
            <a:r>
              <a:rPr lang="en-US" dirty="0" smtClean="0"/>
              <a:t>Cayman Private Funds Law.</a:t>
            </a:r>
          </a:p>
          <a:p>
            <a:r>
              <a:rPr lang="en-US" dirty="0" smtClean="0"/>
              <a:t>Transaction structures have remained sustainable in the face of COVID-19, much as they did during the Great Recession in 08-09.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7C041-BF2F-46E4-963F-C127BFB2A5C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3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FF0000"/>
                </a:solidFill>
              </a:rPr>
              <a:t>NAV Facilities - Overview</a:t>
            </a:r>
          </a:p>
        </p:txBody>
      </p:sp>
      <p:sp>
        <p:nvSpPr>
          <p:cNvPr id="19459" name="Content Placeholder 1"/>
          <p:cNvSpPr>
            <a:spLocks noGrp="1"/>
          </p:cNvSpPr>
          <p:nvPr>
            <p:ph idx="1"/>
          </p:nvPr>
        </p:nvSpPr>
        <p:spPr>
          <a:xfrm>
            <a:off x="457200" y="1087438"/>
            <a:ext cx="8229600" cy="4794250"/>
          </a:xfrm>
          <a:ln w="9525"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sz="1900" dirty="0" smtClean="0"/>
              <a:t>Lenders “look down” to fund assets instead of “looking up” to capital commitments. </a:t>
            </a:r>
          </a:p>
          <a:p>
            <a:pPr>
              <a:defRPr/>
            </a:pPr>
            <a:r>
              <a:rPr lang="en-US" altLang="en-US" sz="1900" dirty="0" smtClean="0"/>
              <a:t>Various uses:</a:t>
            </a:r>
          </a:p>
          <a:p>
            <a:pPr lvl="1">
              <a:defRPr/>
            </a:pPr>
            <a:r>
              <a:rPr lang="en-US" altLang="en-US" sz="1900" dirty="0"/>
              <a:t>A</a:t>
            </a:r>
            <a:r>
              <a:rPr lang="en-US" altLang="en-US" sz="1900" dirty="0" smtClean="0"/>
              <a:t>cquisition financing by secondaries funds</a:t>
            </a:r>
          </a:p>
          <a:p>
            <a:pPr lvl="1">
              <a:defRPr/>
            </a:pPr>
            <a:r>
              <a:rPr lang="en-US" altLang="en-US" sz="1900" dirty="0" smtClean="0"/>
              <a:t>Financing alternative for open-ended funds</a:t>
            </a:r>
          </a:p>
          <a:p>
            <a:pPr lvl="1">
              <a:defRPr/>
            </a:pPr>
            <a:r>
              <a:rPr lang="en-US" altLang="en-US" sz="1900" dirty="0" smtClean="0"/>
              <a:t>Levered investment strategy for credit funds </a:t>
            </a:r>
            <a:endParaRPr lang="en-US" altLang="en-US" sz="1900" dirty="0"/>
          </a:p>
          <a:p>
            <a:pPr lvl="1">
              <a:defRPr/>
            </a:pPr>
            <a:r>
              <a:rPr lang="en-US" altLang="en-US" sz="1900" dirty="0" smtClean="0"/>
              <a:t>Dividend recaps and bridges to exit</a:t>
            </a:r>
          </a:p>
          <a:p>
            <a:pPr lvl="1">
              <a:defRPr/>
            </a:pPr>
            <a:r>
              <a:rPr lang="en-US" altLang="en-US" sz="1900" dirty="0" smtClean="0"/>
              <a:t>Re-levering concentrated pool of investments</a:t>
            </a:r>
          </a:p>
          <a:p>
            <a:pPr lvl="1">
              <a:defRPr/>
            </a:pPr>
            <a:r>
              <a:rPr lang="en-US" altLang="en-US" sz="1900" dirty="0" smtClean="0"/>
              <a:t>Since COVID-19, more sponsors are considering NAV facilities to provide liquidity for working capital and to fund downstream obligations in respect of portfolio investments.</a:t>
            </a:r>
          </a:p>
          <a:p>
            <a:pPr marL="0" indent="0">
              <a:buFontTx/>
              <a:buNone/>
              <a:defRPr/>
            </a:pPr>
            <a:endParaRPr lang="en-US" altLang="en-US" dirty="0" smtClean="0"/>
          </a:p>
          <a:p>
            <a:pPr lvl="1">
              <a:defRPr/>
            </a:pPr>
            <a:endParaRPr lang="en-US" altLang="en-US" dirty="0" smtClean="0"/>
          </a:p>
          <a:p>
            <a:pPr lvl="1">
              <a:defRPr/>
            </a:pPr>
            <a:endParaRPr lang="en-US" altLang="en-US" sz="1600" dirty="0" smtClean="0"/>
          </a:p>
          <a:p>
            <a:pPr>
              <a:defRPr/>
            </a:pPr>
            <a:endParaRPr lang="en-US" altLang="en-US" sz="1600" dirty="0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spcBef>
                <a:spcPts val="1200"/>
              </a:spcBef>
              <a:buClr>
                <a:schemeClr val="bg2"/>
              </a:buClr>
              <a:buSzPct val="12000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algn="l" eaLnBrk="0" hangingPunct="0">
              <a:spcBef>
                <a:spcPts val="600"/>
              </a:spcBef>
              <a:buChar char="–"/>
              <a:defRPr sz="20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algn="l" eaLnBrk="0" hangingPunct="0">
              <a:spcBef>
                <a:spcPts val="6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algn="l" eaLnBrk="0" hangingPunct="0">
              <a:spcBef>
                <a:spcPts val="6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algn="l" eaLnBrk="0" hangingPunct="0">
              <a:spcBef>
                <a:spcPts val="600"/>
              </a:spcBef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chemeClr val="tx2"/>
              </a:buClr>
              <a:buSzPct val="125000"/>
            </a:pPr>
            <a:fld id="{20BBF25C-91FB-4F1B-A454-0009F7292B17}" type="slidenum">
              <a:rPr lang="en-US" altLang="en-US" sz="1800" smtClean="0">
                <a:solidFill>
                  <a:srgbClr val="000000"/>
                </a:solidFill>
                <a:latin typeface="Arial" charset="0"/>
                <a:cs typeface="Arial" charset="0"/>
              </a:rPr>
              <a:pPr algn="r" eaLnBrk="1" hangingPunct="1">
                <a:spcBef>
                  <a:spcPct val="20000"/>
                </a:spcBef>
                <a:buClr>
                  <a:schemeClr val="tx2"/>
                </a:buClr>
                <a:buSzPct val="125000"/>
              </a:pPr>
              <a:t>8</a:t>
            </a:fld>
            <a:endParaRPr lang="en-US" altLang="en-US" sz="180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9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FF0000"/>
                </a:solidFill>
              </a:rPr>
              <a:t>NAV Facilities – Overview (cont’d)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457200" y="1169988"/>
            <a:ext cx="8229600" cy="4114800"/>
          </a:xfrm>
          <a:ln w="9525"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 sz="1900" smtClean="0"/>
              <a:t>Calculating NAV:</a:t>
            </a:r>
          </a:p>
          <a:p>
            <a:pPr lvl="1" eaLnBrk="1" hangingPunct="1"/>
            <a:r>
              <a:rPr lang="en-GB" altLang="en-US" sz="1900" smtClean="0"/>
              <a:t>Borrower  Valuation Policy; Sponsor-reported; Lender determination</a:t>
            </a:r>
          </a:p>
          <a:p>
            <a:pPr lvl="1" eaLnBrk="1" hangingPunct="1"/>
            <a:r>
              <a:rPr lang="en-GB" altLang="en-US" sz="1900" smtClean="0"/>
              <a:t>Challenges in calculating value when assets consist of investments in operating / portfolio companies and other illiquid assets.</a:t>
            </a:r>
          </a:p>
          <a:p>
            <a:pPr lvl="1" eaLnBrk="1" hangingPunct="1"/>
            <a:r>
              <a:rPr lang="en-GB" altLang="en-US" sz="1900" smtClean="0"/>
              <a:t>Lender’s right to periodically value collateral and dispute mechanics.</a:t>
            </a:r>
          </a:p>
          <a:p>
            <a:r>
              <a:rPr lang="en-US" altLang="en-US" sz="1900" smtClean="0"/>
              <a:t>Valuation Policy: Borrowers are generally required to revalue their portfolio investments consistent with a Valuation Policy, which must be disclosed to and approved by lenders.</a:t>
            </a:r>
          </a:p>
          <a:p>
            <a:pPr eaLnBrk="1" hangingPunct="1"/>
            <a:r>
              <a:rPr lang="en-US" altLang="en-US" sz="1900" smtClean="0">
                <a:ea typeface="ＭＳ Ｐゴシック" pitchFamily="34" charset="-128"/>
              </a:rPr>
              <a:t>Revaluation Events:  Material write-downs, asset sales and casualty events and other potentially bespoke events.</a:t>
            </a:r>
          </a:p>
          <a:p>
            <a:pPr eaLnBrk="1" hangingPunct="1"/>
            <a:r>
              <a:rPr lang="en-US" altLang="en-US" sz="1900" smtClean="0">
                <a:ea typeface="ＭＳ Ｐゴシック" pitchFamily="34" charset="-128"/>
              </a:rPr>
              <a:t>Lender discretion if the Lender reasonably believes the Valuation reported by the sponsor or determined by the Borrower accurately reflects the value of the assets.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spcBef>
                <a:spcPts val="1200"/>
              </a:spcBef>
              <a:buClr>
                <a:schemeClr val="bg2"/>
              </a:buClr>
              <a:buSzPct val="12000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algn="l" eaLnBrk="0" hangingPunct="0">
              <a:spcBef>
                <a:spcPts val="600"/>
              </a:spcBef>
              <a:buChar char="–"/>
              <a:defRPr sz="20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algn="l" eaLnBrk="0" hangingPunct="0">
              <a:spcBef>
                <a:spcPts val="6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algn="l" eaLnBrk="0" hangingPunct="0">
              <a:spcBef>
                <a:spcPts val="6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algn="l" eaLnBrk="0" hangingPunct="0">
              <a:spcBef>
                <a:spcPts val="600"/>
              </a:spcBef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chemeClr val="tx2"/>
              </a:buClr>
              <a:buSzPct val="125000"/>
            </a:pPr>
            <a:fld id="{4D1E4787-8DAD-4662-86EF-56362E01BB4C}" type="slidenum">
              <a:rPr lang="en-US" altLang="en-US" sz="1800" smtClean="0">
                <a:solidFill>
                  <a:srgbClr val="000000"/>
                </a:solidFill>
                <a:latin typeface="Arial" charset="0"/>
                <a:cs typeface="Arial" charset="0"/>
              </a:rPr>
              <a:pPr algn="r" eaLnBrk="1" hangingPunct="1">
                <a:spcBef>
                  <a:spcPct val="20000"/>
                </a:spcBef>
                <a:buClr>
                  <a:schemeClr val="tx2"/>
                </a:buClr>
                <a:buSzPct val="125000"/>
              </a:pPr>
              <a:t>9</a:t>
            </a:fld>
            <a:endParaRPr lang="en-US" altLang="en-US" sz="180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45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262950"/>
            <a:ext cx="8229600" cy="655231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0000"/>
                </a:solidFill>
              </a:rPr>
              <a:t>NAV Facilities – Overview (cont’d)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ln w="9525"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altLang="en-US" sz="1900" dirty="0" smtClean="0"/>
              <a:t>LTV  = </a:t>
            </a:r>
            <a:r>
              <a:rPr lang="en-US" altLang="en-US" sz="1900" dirty="0" smtClean="0"/>
              <a:t>Outstanding principal amount of loans plus cash : NAV of eligible assets (after giving effect to concentration limits and other applicable haircuts)</a:t>
            </a:r>
          </a:p>
          <a:p>
            <a:pPr eaLnBrk="1" hangingPunct="1"/>
            <a:r>
              <a:rPr lang="en-US" altLang="en-US" sz="1900" dirty="0" smtClean="0"/>
              <a:t>Maximum LTV</a:t>
            </a:r>
          </a:p>
          <a:p>
            <a:pPr lvl="1" eaLnBrk="1" hangingPunct="1"/>
            <a:r>
              <a:rPr lang="en-US" altLang="en-US" sz="1900" dirty="0" smtClean="0"/>
              <a:t>If NAV decreases and the Maximum LTV is breached, Borrower will be required to either pay down the loan or propose a plan (subject to lender approval) to come into compliance with the applicable LTV within a specified period of time (e.g., 90 days).</a:t>
            </a:r>
          </a:p>
          <a:p>
            <a:pPr eaLnBrk="1" hangingPunct="1"/>
            <a:r>
              <a:rPr lang="en-GB" altLang="en-US" sz="1900" dirty="0" smtClean="0"/>
              <a:t>Some NAV facilities provide for periodic LTV step-downs, which could compound the need to prepay the loan.</a:t>
            </a:r>
          </a:p>
          <a:p>
            <a:pPr eaLnBrk="1" hangingPunct="1"/>
            <a:r>
              <a:rPr lang="en-GB" altLang="en-US" sz="1900" dirty="0" smtClean="0"/>
              <a:t>Some NAV facilities are structured in a manner such that the Applicable Margin moves with the LTV. As LTV increases (e.g., if NAV decreases), the Applicable Margin increases.</a:t>
            </a:r>
            <a:endParaRPr lang="en-GB" altLang="en-US" sz="1400" dirty="0" smtClean="0"/>
          </a:p>
          <a:p>
            <a:endParaRPr lang="en-US" altLang="en-US" dirty="0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spcBef>
                <a:spcPts val="1200"/>
              </a:spcBef>
              <a:buClr>
                <a:schemeClr val="bg2"/>
              </a:buClr>
              <a:buSzPct val="12000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algn="l" eaLnBrk="0" hangingPunct="0">
              <a:spcBef>
                <a:spcPts val="600"/>
              </a:spcBef>
              <a:buChar char="–"/>
              <a:defRPr sz="20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algn="l" eaLnBrk="0" hangingPunct="0">
              <a:spcBef>
                <a:spcPts val="6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algn="l" eaLnBrk="0" hangingPunct="0">
              <a:spcBef>
                <a:spcPts val="6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algn="l" eaLnBrk="0" hangingPunct="0">
              <a:spcBef>
                <a:spcPts val="600"/>
              </a:spcBef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chemeClr val="tx2"/>
              </a:buClr>
              <a:buSzPct val="125000"/>
            </a:pPr>
            <a:fld id="{9C16471D-7D18-42B6-9E88-BA56A09F24E8}" type="slidenum">
              <a:rPr lang="en-US" altLang="en-US" sz="1800" smtClean="0">
                <a:solidFill>
                  <a:srgbClr val="000000"/>
                </a:solidFill>
                <a:latin typeface="Arial" charset="0"/>
                <a:cs typeface="Arial" charset="0"/>
              </a:rPr>
              <a:pPr algn="r" eaLnBrk="1" hangingPunct="1">
                <a:spcBef>
                  <a:spcPct val="20000"/>
                </a:spcBef>
                <a:buClr>
                  <a:schemeClr val="tx2"/>
                </a:buClr>
                <a:buSzPct val="125000"/>
              </a:pPr>
              <a:t>10</a:t>
            </a:fld>
            <a:endParaRPr lang="en-US" altLang="en-US" sz="180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328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FF0000"/>
                </a:solidFill>
              </a:rPr>
              <a:t>Trends in NAV Facilities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ln w="9525"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1900" dirty="0" smtClean="0"/>
              <a:t>Sponsors increasingly turning to NAV facilities from alternate lenders as a source of liquidity for invested funds with limited uncalled capital.</a:t>
            </a:r>
          </a:p>
          <a:p>
            <a:pPr lvl="1"/>
            <a:r>
              <a:rPr lang="en-US" sz="1900" dirty="0" smtClean="0"/>
              <a:t>Use of proceeds may be opportunistic or defensive (or both), intended to increase </a:t>
            </a:r>
            <a:r>
              <a:rPr lang="en-US" sz="1900" dirty="0"/>
              <a:t>investment capacity for lower-cost </a:t>
            </a:r>
            <a:r>
              <a:rPr lang="en-US" sz="1900" dirty="0" smtClean="0"/>
              <a:t>targets or to preserve </a:t>
            </a:r>
            <a:r>
              <a:rPr lang="en-US" sz="1900" dirty="0"/>
              <a:t>value in any distressed portfolio assets</a:t>
            </a:r>
            <a:r>
              <a:rPr lang="en-US" sz="1900" dirty="0" smtClean="0"/>
              <a:t>.</a:t>
            </a:r>
          </a:p>
          <a:p>
            <a:pPr lvl="1"/>
            <a:r>
              <a:rPr lang="en-US" sz="1900" dirty="0" smtClean="0"/>
              <a:t>Demand for delayed draw even in primarily defensive facilities.</a:t>
            </a:r>
          </a:p>
          <a:p>
            <a:pPr lvl="1"/>
            <a:r>
              <a:rPr lang="en-US" altLang="en-US" sz="1900" dirty="0" smtClean="0"/>
              <a:t>Uptick of interest in concentrated NAV facilities, including by primary funds (including larger mid-cap funds).</a:t>
            </a:r>
          </a:p>
          <a:p>
            <a:pPr lvl="1"/>
            <a:r>
              <a:rPr lang="en-US" altLang="en-US" sz="1900" dirty="0" smtClean="0"/>
              <a:t>Increased diligence and bespoke approaches to valuation, especially given current environment.</a:t>
            </a:r>
          </a:p>
          <a:p>
            <a:r>
              <a:rPr lang="en-US" sz="1900" dirty="0" smtClean="0"/>
              <a:t>May </a:t>
            </a:r>
            <a:r>
              <a:rPr lang="en-US" sz="1900" dirty="0"/>
              <a:t>offset any lag in subscription facility origination.</a:t>
            </a:r>
          </a:p>
          <a:p>
            <a:pPr marL="630238" lvl="1" indent="0">
              <a:buNone/>
            </a:pPr>
            <a:endParaRPr lang="en-US" altLang="en-US" sz="1900" dirty="0" smtClean="0"/>
          </a:p>
          <a:p>
            <a:pPr lvl="1" eaLnBrk="1" hangingPunct="1">
              <a:lnSpc>
                <a:spcPct val="90000"/>
              </a:lnSpc>
              <a:buFontTx/>
              <a:buChar char="•"/>
            </a:pPr>
            <a:endParaRPr lang="en-US" altLang="en-US" sz="1600" dirty="0" smtClean="0">
              <a:ea typeface="ＭＳ Ｐゴシック" pitchFamily="34" charset="-128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altLang="en-US" sz="1600" dirty="0" smtClean="0">
              <a:ea typeface="ＭＳ Ｐゴシック" pitchFamily="34" charset="-128"/>
            </a:endParaRPr>
          </a:p>
          <a:p>
            <a:pPr eaLnBrk="1" hangingPunct="1">
              <a:buFontTx/>
              <a:buNone/>
            </a:pPr>
            <a:endParaRPr lang="en-US" altLang="en-US" sz="1600" dirty="0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spcBef>
                <a:spcPts val="1200"/>
              </a:spcBef>
              <a:buClr>
                <a:schemeClr val="bg2"/>
              </a:buClr>
              <a:buSzPct val="12000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algn="l" eaLnBrk="0" hangingPunct="0">
              <a:spcBef>
                <a:spcPts val="600"/>
              </a:spcBef>
              <a:buChar char="–"/>
              <a:defRPr sz="20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algn="l" eaLnBrk="0" hangingPunct="0">
              <a:spcBef>
                <a:spcPts val="6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algn="l" eaLnBrk="0" hangingPunct="0">
              <a:spcBef>
                <a:spcPts val="6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algn="l" eaLnBrk="0" hangingPunct="0">
              <a:spcBef>
                <a:spcPts val="600"/>
              </a:spcBef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chemeClr val="tx2"/>
              </a:buClr>
              <a:buSzPct val="125000"/>
            </a:pPr>
            <a:fld id="{989E9518-563C-4DD6-B9CD-E72359E71A61}" type="slidenum">
              <a:rPr lang="en-US" altLang="en-US" sz="1800" smtClean="0">
                <a:solidFill>
                  <a:srgbClr val="000000"/>
                </a:solidFill>
                <a:latin typeface="Arial" charset="0"/>
                <a:cs typeface="Arial" charset="0"/>
              </a:rPr>
              <a:pPr algn="r" eaLnBrk="1" hangingPunct="1">
                <a:spcBef>
                  <a:spcPct val="20000"/>
                </a:spcBef>
                <a:buClr>
                  <a:schemeClr val="tx2"/>
                </a:buClr>
                <a:buSzPct val="125000"/>
              </a:pPr>
              <a:t>11</a:t>
            </a:fld>
            <a:endParaRPr lang="en-US" altLang="en-US" sz="180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75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92733"/>
            <a:ext cx="8229600" cy="595665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Trends in NAV Facilities (cont’d)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Valuation terms / rights potentially shifting more in favor of lenders.</a:t>
            </a:r>
          </a:p>
          <a:p>
            <a:pPr lvl="1"/>
            <a:r>
              <a:rPr lang="en-US" altLang="en-US" sz="1900" dirty="0"/>
              <a:t>COVID-19 did not have demonstrable negative impacts on Q1 results for portfolios.   Negative impacts on Q2 results could result in valuation write downs, which could trigger LTV events.</a:t>
            </a:r>
          </a:p>
          <a:p>
            <a:pPr lvl="1"/>
            <a:r>
              <a:rPr lang="en-US" altLang="en-US" sz="1900" dirty="0"/>
              <a:t>Individual portfolio investments could also be subject to material exclusion events that permit the lenders to remove the investment from the NAV calculations</a:t>
            </a:r>
            <a:r>
              <a:rPr lang="en-US" altLang="en-US" sz="1900" dirty="0" smtClean="0"/>
              <a:t>.</a:t>
            </a:r>
          </a:p>
          <a:p>
            <a:pPr marL="630238" lvl="1" indent="0">
              <a:buNone/>
            </a:pPr>
            <a:endParaRPr lang="en-US" altLang="en-US" sz="1900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7C041-BF2F-46E4-963F-C127BFB2A5C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7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262950"/>
            <a:ext cx="8229600" cy="655231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FF0000"/>
                </a:solidFill>
              </a:rPr>
              <a:t>GP-Sponsored Solutions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ln w="9525"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altLang="en-US" sz="1900" dirty="0" smtClean="0"/>
              <a:t>GPs are exploring alternative solutions for sourcing capital at the fund level.</a:t>
            </a:r>
          </a:p>
          <a:p>
            <a:pPr eaLnBrk="1" hangingPunct="1">
              <a:defRPr/>
            </a:pPr>
            <a:r>
              <a:rPr lang="en-US" altLang="en-US" sz="1900" dirty="0" smtClean="0">
                <a:ea typeface="ＭＳ Ｐゴシック" pitchFamily="34" charset="-128"/>
              </a:rPr>
              <a:t>Preferred Equity Issuance</a:t>
            </a:r>
          </a:p>
          <a:p>
            <a:pPr lvl="1" eaLnBrk="1" hangingPunct="1">
              <a:defRPr/>
            </a:pPr>
            <a:r>
              <a:rPr lang="en-US" altLang="en-US" sz="1900" dirty="0" smtClean="0">
                <a:ea typeface="ＭＳ Ｐゴシック" pitchFamily="34" charset="-128"/>
              </a:rPr>
              <a:t>New investor(s) provide capital in exchange for priority distributions from some or all of portfolio investments.</a:t>
            </a:r>
            <a:endParaRPr lang="en-US" altLang="en-US" sz="1900" dirty="0">
              <a:ea typeface="ＭＳ Ｐゴシック" pitchFamily="34" charset="-128"/>
            </a:endParaRPr>
          </a:p>
          <a:p>
            <a:pPr lvl="1" eaLnBrk="1" hangingPunct="1">
              <a:defRPr/>
            </a:pPr>
            <a:r>
              <a:rPr lang="en-US" altLang="en-US" sz="1900" dirty="0" smtClean="0">
                <a:ea typeface="ＭＳ Ｐゴシック" pitchFamily="34" charset="-128"/>
              </a:rPr>
              <a:t>More expensive than bank debt, but the terms could be more flexible (e.g., no specified maturity, unsecured, covenant light).</a:t>
            </a:r>
          </a:p>
          <a:p>
            <a:pPr eaLnBrk="1" hangingPunct="1">
              <a:defRPr/>
            </a:pPr>
            <a:r>
              <a:rPr lang="en-US" altLang="en-US" sz="1900" dirty="0" smtClean="0">
                <a:ea typeface="ＭＳ Ｐゴシック" pitchFamily="34" charset="-128"/>
              </a:rPr>
              <a:t>Fund Restructuring</a:t>
            </a:r>
          </a:p>
          <a:p>
            <a:pPr lvl="1" eaLnBrk="1" hangingPunct="1">
              <a:defRPr/>
            </a:pPr>
            <a:r>
              <a:rPr lang="en-US" altLang="en-US" sz="1900" dirty="0" smtClean="0">
                <a:ea typeface="ＭＳ Ｐゴシック" pitchFamily="34" charset="-128"/>
              </a:rPr>
              <a:t>Transfer portfolio to a successor fund capitalized by new investors and existing investors who “rollover” into the new fund.</a:t>
            </a:r>
          </a:p>
          <a:p>
            <a:pPr lvl="1" eaLnBrk="1" hangingPunct="1">
              <a:defRPr/>
            </a:pPr>
            <a:endParaRPr lang="en-US" altLang="en-US" sz="1600" dirty="0" smtClean="0">
              <a:ea typeface="ＭＳ Ｐゴシック" pitchFamily="34" charset="-128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algn="l" eaLnBrk="0" hangingPunct="0">
              <a:spcBef>
                <a:spcPts val="1200"/>
              </a:spcBef>
              <a:buClr>
                <a:schemeClr val="bg2"/>
              </a:buClr>
              <a:buSzPct val="120000"/>
              <a:defRPr sz="20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algn="l" eaLnBrk="0" hangingPunct="0">
              <a:spcBef>
                <a:spcPts val="600"/>
              </a:spcBef>
              <a:buChar char="–"/>
              <a:defRPr sz="2000"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algn="l" eaLnBrk="0" hangingPunct="0">
              <a:spcBef>
                <a:spcPts val="6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algn="l" eaLnBrk="0" hangingPunct="0">
              <a:spcBef>
                <a:spcPts val="600"/>
              </a:spcBef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algn="l" eaLnBrk="0" hangingPunct="0">
              <a:spcBef>
                <a:spcPts val="600"/>
              </a:spcBef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Font typeface="Georgia" pitchFamily="18" charset="0"/>
              <a:buChar char="−"/>
              <a:defRPr sz="2000"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>
              <a:spcBef>
                <a:spcPct val="20000"/>
              </a:spcBef>
              <a:buClr>
                <a:schemeClr val="tx2"/>
              </a:buClr>
              <a:buSzPct val="125000"/>
            </a:pPr>
            <a:fld id="{4124A0E2-CBE3-4FCE-8D82-24A3329C1935}" type="slidenum">
              <a:rPr lang="en-US" altLang="en-US" sz="1800" smtClean="0">
                <a:solidFill>
                  <a:srgbClr val="000000"/>
                </a:solidFill>
                <a:latin typeface="Arial" charset="0"/>
                <a:cs typeface="Arial" charset="0"/>
              </a:rPr>
              <a:pPr algn="r" eaLnBrk="1" hangingPunct="1">
                <a:spcBef>
                  <a:spcPct val="20000"/>
                </a:spcBef>
                <a:buClr>
                  <a:schemeClr val="tx2"/>
                </a:buClr>
                <a:buSzPct val="125000"/>
              </a:pPr>
              <a:t>13</a:t>
            </a:fld>
            <a:endParaRPr lang="en-US" altLang="en-US" sz="180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78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bevoise">
  <a:themeElements>
    <a:clrScheme name="Debevoise Colors">
      <a:dk1>
        <a:srgbClr val="000000"/>
      </a:dk1>
      <a:lt1>
        <a:srgbClr val="FFFFFF"/>
      </a:lt1>
      <a:dk2>
        <a:srgbClr val="E5E5E6"/>
      </a:dk2>
      <a:lt2>
        <a:srgbClr val="ED174F"/>
      </a:lt2>
      <a:accent1>
        <a:srgbClr val="7E0C40"/>
      </a:accent1>
      <a:accent2>
        <a:srgbClr val="DD88AC"/>
      </a:accent2>
      <a:accent3>
        <a:srgbClr val="58585A"/>
      </a:accent3>
      <a:accent4>
        <a:srgbClr val="00B0BD"/>
      </a:accent4>
      <a:accent5>
        <a:srgbClr val="4683B4"/>
      </a:accent5>
      <a:accent6>
        <a:srgbClr val="FCAF17"/>
      </a:accent6>
      <a:hlink>
        <a:srgbClr val="009BDA"/>
      </a:hlink>
      <a:folHlink>
        <a:srgbClr val="009BDA"/>
      </a:folHlink>
    </a:clrScheme>
    <a:fontScheme name="Debevoise Fonts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400" dirty="0" err="1" smtClean="0">
            <a:latin typeface="+mj-lt"/>
          </a:defRPr>
        </a:defPPr>
      </a:lstStyle>
    </a:tx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Neutral">
  <a:themeElements>
    <a:clrScheme name="Debevoise Colors">
      <a:dk1>
        <a:srgbClr val="000000"/>
      </a:dk1>
      <a:lt1>
        <a:srgbClr val="FFFFFF"/>
      </a:lt1>
      <a:dk2>
        <a:srgbClr val="E5E5E6"/>
      </a:dk2>
      <a:lt2>
        <a:srgbClr val="ED174F"/>
      </a:lt2>
      <a:accent1>
        <a:srgbClr val="7E0C40"/>
      </a:accent1>
      <a:accent2>
        <a:srgbClr val="DD88AC"/>
      </a:accent2>
      <a:accent3>
        <a:srgbClr val="58585A"/>
      </a:accent3>
      <a:accent4>
        <a:srgbClr val="00B0BD"/>
      </a:accent4>
      <a:accent5>
        <a:srgbClr val="4683B4"/>
      </a:accent5>
      <a:accent6>
        <a:srgbClr val="FCAF17"/>
      </a:accent6>
      <a:hlink>
        <a:srgbClr val="009BDA"/>
      </a:hlink>
      <a:folHlink>
        <a:srgbClr val="009BDA"/>
      </a:folHlink>
    </a:clrScheme>
    <a:fontScheme name="Debevoise Fonts">
      <a:majorFont>
        <a:latin typeface="Arial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400" dirty="0" err="1" smtClean="0">
            <a:latin typeface="+mj-lt"/>
          </a:defRPr>
        </a:defPPr>
      </a:lstStyle>
    </a:tx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1107</Words>
  <Application>Microsoft Office PowerPoint</Application>
  <PresentationFormat>On-screen Show (4:3)</PresentationFormat>
  <Paragraphs>120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Debevoise</vt:lpstr>
      <vt:lpstr>Neutral</vt:lpstr>
      <vt:lpstr>Trends in Fund Finance in light of COVID-19</vt:lpstr>
      <vt:lpstr>A Simple Fund Structure</vt:lpstr>
      <vt:lpstr>Common Fund Financing Structures</vt:lpstr>
      <vt:lpstr>Subscription Credit Facilities - Overview</vt:lpstr>
      <vt:lpstr>Trends in Subscription Facilities</vt:lpstr>
      <vt:lpstr>Trends in Subscription Facilities (cont’d)</vt:lpstr>
      <vt:lpstr>Trends in Subscription Facilities (cont’d)</vt:lpstr>
      <vt:lpstr>NAV Facilities - Overview</vt:lpstr>
      <vt:lpstr>NAV Facilities – Overview (cont’d)</vt:lpstr>
      <vt:lpstr>NAV Facilities – Overview (cont’d)</vt:lpstr>
      <vt:lpstr>Trends in NAV Facilities</vt:lpstr>
      <vt:lpstr>Trends in NAV Facilities (cont’d)</vt:lpstr>
      <vt:lpstr>GP-Sponsored Solutions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Trends in Fund Finance in light of COVID-19</dc:title>
  <cp:lastModifiedBy>Debevoise User</cp:lastModifiedBy>
  <cp:revision>1</cp:revision>
  <dcterms:modified xsi:type="dcterms:W3CDTF">2020-07-17T16:53:26Z</dcterms:modified>
</cp:coreProperties>
</file>